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4" r:id="rId5"/>
  </p:sldMasterIdLst>
  <p:notesMasterIdLst>
    <p:notesMasterId r:id="rId10"/>
  </p:notesMasterIdLst>
  <p:handoutMasterIdLst>
    <p:handoutMasterId r:id="rId11"/>
  </p:handoutMasterIdLst>
  <p:sldIdLst>
    <p:sldId id="256" r:id="rId6"/>
    <p:sldId id="258" r:id="rId7"/>
    <p:sldId id="260" r:id="rId8"/>
    <p:sldId id="257" r:id="rId9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6635"/>
    <a:srgbClr val="762123"/>
    <a:srgbClr val="EC821C"/>
    <a:srgbClr val="CBF5DC"/>
    <a:srgbClr val="93E9B6"/>
    <a:srgbClr val="F6C798"/>
    <a:srgbClr val="E49C9E"/>
    <a:srgbClr val="156834"/>
    <a:srgbClr val="DA787A"/>
    <a:srgbClr val="1567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854" autoAdjust="0"/>
    <p:restoredTop sz="93381" autoAdjust="0"/>
  </p:normalViewPr>
  <p:slideViewPr>
    <p:cSldViewPr>
      <p:cViewPr varScale="1">
        <p:scale>
          <a:sx n="74" d="100"/>
          <a:sy n="74" d="100"/>
        </p:scale>
        <p:origin x="1662" y="-3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6/7/2018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6/7/2018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9.png"/><Relationship Id="rId4" Type="http://schemas.openxmlformats.org/officeDocument/2006/relationships/image" Target="../media/image7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cid:image001.png@01D16D8C.9C905A10" TargetMode="Externa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8.png"/><Relationship Id="rId5" Type="http://schemas.openxmlformats.org/officeDocument/2006/relationships/image" Target="../media/image2.png"/><Relationship Id="rId4" Type="http://schemas.openxmlformats.org/officeDocument/2006/relationships/image" Target="../media/image7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/>
              <a:t>Title of presentation here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/>
              <a:t>Name(s) of presenter(s)</a:t>
            </a:r>
            <a:br>
              <a:rPr lang="en-US" dirty="0"/>
            </a:br>
            <a:r>
              <a:rPr lang="en-US" dirty="0"/>
              <a:t>Organizational affiliation</a:t>
            </a:r>
            <a:br>
              <a:rPr lang="en-US" dirty="0"/>
            </a:br>
            <a:r>
              <a:rPr lang="en-US" dirty="0"/>
              <a:t>Event name, place and dates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>
                  <a:latin typeface="+mj-lt"/>
                </a:rPr>
                <a:t>The presentation has a Creative Commons </a:t>
              </a:r>
              <a:r>
                <a:rPr lang="en-US" sz="900" i="1" dirty="0" err="1">
                  <a:latin typeface="+mj-lt"/>
                </a:rPr>
                <a:t>licence</a:t>
              </a:r>
              <a:r>
                <a:rPr lang="en-US" sz="900" i="1" dirty="0">
                  <a:latin typeface="+mj-lt"/>
                </a:rPr>
                <a:t>. You are free to re-use or distribute this work, provided credit is given to ILRI.</a:t>
              </a:r>
              <a:endParaRPr lang="en-US" sz="900" dirty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/>
              <a:t>For graphs</a:t>
            </a:r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For charts use this style </a:t>
            </a:r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Insert picture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2000" b="1" dirty="0">
                <a:solidFill>
                  <a:schemeClr val="dk1"/>
                </a:solidFill>
              </a:rPr>
              <a:t>Participatory evaluation of appropriate postharvest management </a:t>
            </a:r>
            <a:r>
              <a:rPr lang="en-US" sz="2000" b="1" dirty="0" smtClean="0">
                <a:solidFill>
                  <a:schemeClr val="dk1"/>
                </a:solidFill>
              </a:rPr>
              <a:t>technologies</a:t>
            </a:r>
            <a:r>
              <a:rPr lang="en-US" sz="2000" b="1" dirty="0" smtClean="0">
                <a:solidFill>
                  <a:schemeClr val="dk1"/>
                </a:solidFill>
              </a:rPr>
              <a:t> </a:t>
            </a:r>
            <a:r>
              <a:rPr lang="en-US" sz="2000" b="1" dirty="0">
                <a:solidFill>
                  <a:schemeClr val="dk1"/>
                </a:solidFill>
              </a:rPr>
              <a:t>to reduce on-farm storage losses</a:t>
            </a:r>
            <a:endParaRPr lang="en-GB" sz="2000" dirty="0">
              <a:solidFill>
                <a:schemeClr val="dk1"/>
              </a:solidFill>
            </a:endParaRPr>
          </a:p>
          <a:p>
            <a:endParaRPr lang="en-US" sz="2000" dirty="0"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838200" y="3505200"/>
            <a:ext cx="6402388" cy="1219200"/>
          </a:xfrm>
        </p:spPr>
        <p:txBody>
          <a:bodyPr/>
          <a:lstStyle/>
          <a:p>
            <a:r>
              <a:rPr lang="en-US" b="1" dirty="0" err="1" smtClean="0">
                <a:latin typeface="+mn-lt"/>
              </a:rPr>
              <a:t>Issah</a:t>
            </a:r>
            <a:r>
              <a:rPr lang="en-US" b="1" dirty="0" smtClean="0">
                <a:latin typeface="+mn-lt"/>
              </a:rPr>
              <a:t> </a:t>
            </a:r>
            <a:r>
              <a:rPr lang="en-US" b="1" dirty="0" err="1" smtClean="0">
                <a:latin typeface="+mn-lt"/>
              </a:rPr>
              <a:t>Sugri</a:t>
            </a:r>
            <a:r>
              <a:rPr lang="en-US" b="1" dirty="0" smtClean="0">
                <a:latin typeface="+mn-lt"/>
              </a:rPr>
              <a:t>, </a:t>
            </a:r>
            <a:r>
              <a:rPr lang="en-US" b="1" dirty="0" err="1" smtClean="0">
                <a:latin typeface="+mn-lt"/>
              </a:rPr>
              <a:t>Mutari</a:t>
            </a:r>
            <a:r>
              <a:rPr lang="en-US" b="1" dirty="0" smtClean="0">
                <a:latin typeface="+mn-lt"/>
              </a:rPr>
              <a:t> </a:t>
            </a:r>
            <a:r>
              <a:rPr lang="en-US" b="1" dirty="0" err="1" smtClean="0">
                <a:latin typeface="+mn-lt"/>
              </a:rPr>
              <a:t>Abubakari</a:t>
            </a:r>
            <a:r>
              <a:rPr lang="en-US" b="1" dirty="0" smtClean="0">
                <a:latin typeface="+mn-lt"/>
              </a:rPr>
              <a:t>, K. Bekele, A. </a:t>
            </a:r>
            <a:r>
              <a:rPr lang="en-US" b="1" dirty="0" err="1" smtClean="0">
                <a:latin typeface="+mn-lt"/>
              </a:rPr>
              <a:t>Nuredeen</a:t>
            </a:r>
            <a:endParaRPr lang="en-US" b="1" dirty="0" smtClean="0">
              <a:latin typeface="+mn-lt"/>
            </a:endParaRPr>
          </a:p>
          <a:p>
            <a:r>
              <a:rPr lang="en-US" b="1" dirty="0" smtClean="0">
                <a:latin typeface="+mn-lt"/>
              </a:rPr>
              <a:t>CSIR-Savanna Agricultural Research Institute</a:t>
            </a:r>
            <a:endParaRPr lang="en-US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39034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="" xmlns:a16="http://schemas.microsoft.com/office/drawing/2014/main" id="{D8F5806B-494D-3E4F-91E8-63E95D34FD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1760836"/>
              </p:ext>
            </p:extLst>
          </p:nvPr>
        </p:nvGraphicFramePr>
        <p:xfrm>
          <a:off x="0" y="1219199"/>
          <a:ext cx="9144001" cy="72675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3600">
                  <a:extLst>
                    <a:ext uri="{9D8B030D-6E8A-4147-A177-3AD203B41FA5}">
                      <a16:colId xmlns="" xmlns:a16="http://schemas.microsoft.com/office/drawing/2014/main" val="646009280"/>
                    </a:ext>
                  </a:extLst>
                </a:gridCol>
                <a:gridCol w="401412">
                  <a:extLst>
                    <a:ext uri="{9D8B030D-6E8A-4147-A177-3AD203B41FA5}">
                      <a16:colId xmlns="" xmlns:a16="http://schemas.microsoft.com/office/drawing/2014/main" val="1650091306"/>
                    </a:ext>
                  </a:extLst>
                </a:gridCol>
                <a:gridCol w="3141208">
                  <a:extLst>
                    <a:ext uri="{9D8B030D-6E8A-4147-A177-3AD203B41FA5}">
                      <a16:colId xmlns="" xmlns:a16="http://schemas.microsoft.com/office/drawing/2014/main" val="100015059"/>
                    </a:ext>
                  </a:extLst>
                </a:gridCol>
                <a:gridCol w="2217319">
                  <a:extLst>
                    <a:ext uri="{9D8B030D-6E8A-4147-A177-3AD203B41FA5}">
                      <a16:colId xmlns="" xmlns:a16="http://schemas.microsoft.com/office/drawing/2014/main" val="456250825"/>
                    </a:ext>
                  </a:extLst>
                </a:gridCol>
                <a:gridCol w="1250462">
                  <a:extLst>
                    <a:ext uri="{9D8B030D-6E8A-4147-A177-3AD203B41FA5}">
                      <a16:colId xmlns="" xmlns:a16="http://schemas.microsoft.com/office/drawing/2014/main" val="1587143714"/>
                    </a:ext>
                  </a:extLst>
                </a:gridCol>
              </a:tblGrid>
              <a:tr h="198120">
                <a:tc gridSpan="2"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Outcome 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no.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</a:rPr>
                        <a:t> 2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Output no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.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</a:rPr>
                        <a:t> 2.2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Activity 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no.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</a:rPr>
                        <a:t> 2.2.1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505229905"/>
                  </a:ext>
                </a:extLst>
              </a:tr>
              <a:tr h="347492">
                <a:tc>
                  <a:txBody>
                    <a:bodyPr/>
                    <a:lstStyle/>
                    <a:p>
                      <a:r>
                        <a:rPr lang="en-US" sz="1200" b="0" dirty="0"/>
                        <a:t>Sub-activity title 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Participatory evaluation of a</a:t>
                      </a:r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ppropriate postharvest </a:t>
                      </a:r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technologies</a:t>
                      </a:r>
                      <a:r>
                        <a:rPr lang="en-US" sz="1200" b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 </a:t>
                      </a:r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reduce on-farm storage </a:t>
                      </a:r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losses</a:t>
                      </a:r>
                      <a:endParaRPr lang="en-US" sz="12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10160256"/>
                  </a:ext>
                </a:extLst>
              </a:tr>
              <a:tr h="509032">
                <a:tc>
                  <a:txBody>
                    <a:bodyPr/>
                    <a:lstStyle/>
                    <a:p>
                      <a:r>
                        <a:rPr lang="en-US" sz="1200" b="1" dirty="0"/>
                        <a:t>Location/sites </a:t>
                      </a:r>
                    </a:p>
                    <a:p>
                      <a:r>
                        <a:rPr lang="en-US" sz="1200" b="1" dirty="0"/>
                        <a:t>for sub-activity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Northern</a:t>
                      </a:r>
                      <a:r>
                        <a:rPr lang="en-US" sz="1200" baseline="0" dirty="0" smtClean="0"/>
                        <a:t> Region, Upper East Region and Upper West Region</a:t>
                      </a:r>
                      <a:endParaRPr lang="en-US" sz="120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712296291"/>
                  </a:ext>
                </a:extLst>
              </a:tr>
              <a:tr h="712646">
                <a:tc>
                  <a:txBody>
                    <a:bodyPr/>
                    <a:lstStyle/>
                    <a:p>
                      <a:r>
                        <a:rPr lang="en-US" sz="1200" b="1" dirty="0"/>
                        <a:t>Implementation timeframe (start/end date)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 smtClean="0"/>
                        <a:t>June </a:t>
                      </a:r>
                      <a:r>
                        <a:rPr lang="en-US" sz="1200" baseline="0" dirty="0" smtClean="0"/>
                        <a:t>2018 to September 2019</a:t>
                      </a:r>
                      <a:endParaRPr lang="en-US" sz="120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32465395"/>
                  </a:ext>
                </a:extLst>
              </a:tr>
              <a:tr h="1323483">
                <a:tc>
                  <a:txBody>
                    <a:bodyPr/>
                    <a:lstStyle/>
                    <a:p>
                      <a:r>
                        <a:rPr lang="en-US" sz="1200" b="1" dirty="0"/>
                        <a:t>Deliverables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Publish results of research</a:t>
                      </a: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outcome  by 2020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600 farmers trained on improved harvesting and storage practices</a:t>
                      </a:r>
                    </a:p>
                    <a:p>
                      <a:pPr marL="228600" marR="0" lvl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Farmers and farm families in AR-communities have access</a:t>
                      </a: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to, 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and</a:t>
                      </a: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practicing improved postharvest technologies and other value additions to improve household income, 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nutrition, food security. 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12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dirty="0"/>
                        <a:t>_ _ _</a:t>
                      </a:r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dirty="0"/>
                        <a:t>_ _ _</a:t>
                      </a:r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dirty="0"/>
                        <a:t>_ _ _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087860269"/>
                  </a:ext>
                </a:extLst>
              </a:tr>
              <a:tr h="666323">
                <a:tc>
                  <a:txBody>
                    <a:bodyPr/>
                    <a:lstStyle/>
                    <a:p>
                      <a:r>
                        <a:rPr lang="en-US" sz="1200" b="1" dirty="0"/>
                        <a:t>S.I. domain and indicators for which data was collected – indicate metric and scale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 smtClean="0"/>
                        <a:t>Human</a:t>
                      </a:r>
                      <a:r>
                        <a:rPr lang="en-US" sz="1200" baseline="0" dirty="0" smtClean="0"/>
                        <a:t> condition domain</a:t>
                      </a:r>
                      <a:endParaRPr lang="en-US" sz="1200" dirty="0" smtClean="0"/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en-US" sz="1200" dirty="0" smtClean="0"/>
                        <a:t>1.1 Food</a:t>
                      </a:r>
                      <a:r>
                        <a:rPr lang="en-US" sz="1200" baseline="0" dirty="0" smtClean="0"/>
                        <a:t>  Security Indicator</a:t>
                      </a:r>
                      <a:endParaRPr lang="en-US" sz="1200" dirty="0" smtClean="0"/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en-US" sz="1200" dirty="0" smtClean="0"/>
                        <a:t>-Food</a:t>
                      </a:r>
                      <a:r>
                        <a:rPr lang="en-US" sz="1200" baseline="0" dirty="0" smtClean="0"/>
                        <a:t> availability (farm)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en-US" sz="1200" baseline="0" dirty="0" smtClean="0"/>
                        <a:t>-Food availability (house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dirty="0"/>
                        <a:t>_ _ _</a:t>
                      </a:r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dirty="0"/>
                        <a:t>_ _ _</a:t>
                      </a:r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dirty="0"/>
                        <a:t>_ _ _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109533273"/>
                  </a:ext>
                </a:extLst>
              </a:tr>
              <a:tr h="712646">
                <a:tc>
                  <a:txBody>
                    <a:bodyPr/>
                    <a:lstStyle/>
                    <a:p>
                      <a:r>
                        <a:rPr lang="en-US" sz="1200" b="1" dirty="0"/>
                        <a:t>Research team and responsibilities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 err="1" smtClean="0"/>
                        <a:t>Issah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baseline="0" dirty="0" err="1" smtClean="0"/>
                        <a:t>Sugri</a:t>
                      </a:r>
                      <a:endParaRPr lang="en-US" sz="1200" dirty="0" smtClean="0"/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 err="1" smtClean="0"/>
                        <a:t>Mutari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baseline="0" dirty="0" err="1" smtClean="0"/>
                        <a:t>Abubakari</a:t>
                      </a:r>
                      <a:endParaRPr lang="en-US" sz="1200" baseline="0" dirty="0" smtClean="0"/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baseline="0" dirty="0" err="1" smtClean="0"/>
                        <a:t>Kotu</a:t>
                      </a:r>
                      <a:r>
                        <a:rPr lang="en-US" sz="1200" baseline="0" dirty="0" smtClean="0"/>
                        <a:t> Bekele</a:t>
                      </a:r>
                      <a:endParaRPr lang="en-US" sz="1200" dirty="0" smtClean="0"/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 smtClean="0"/>
                        <a:t>Abdul-Rahman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baseline="0" dirty="0" err="1" smtClean="0"/>
                        <a:t>Nurideen</a:t>
                      </a:r>
                      <a:endParaRPr lang="en-US" sz="1200" baseline="0" dirty="0" smtClean="0"/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baseline="0" dirty="0" err="1" smtClean="0"/>
                        <a:t>Shaibu</a:t>
                      </a:r>
                      <a:r>
                        <a:rPr lang="en-US" sz="1200" baseline="0" dirty="0" smtClean="0"/>
                        <a:t> Melon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dirty="0"/>
                        <a:t>_ _ _</a:t>
                      </a:r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dirty="0"/>
                        <a:t>_ _ _</a:t>
                      </a:r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dirty="0"/>
                        <a:t>_ _ _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252771777"/>
                  </a:ext>
                </a:extLst>
              </a:tr>
              <a:tr h="942515">
                <a:tc>
                  <a:txBody>
                    <a:bodyPr/>
                    <a:lstStyle/>
                    <a:p>
                      <a:r>
                        <a:rPr lang="en-US" sz="1200" b="1" dirty="0"/>
                        <a:t>Farming systems research perspective (how this work links with others)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Post-harvest loss</a:t>
                      </a: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reduction 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through appropriate  handling and storage practices</a:t>
                      </a: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can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lead to a significant improvements in smallholder farmers’ food, income and nutrition security. Effective storage has effects on household food stability, prices, and conserve</a:t>
                      </a: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the environment by reducing food waste. Beneficiary households will obtain higher income from their farm produce due to prolonged storage and improved quality of grain. The use of mechanized </a:t>
                      </a:r>
                      <a:r>
                        <a:rPr lang="en-US" sz="12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shellers</a:t>
                      </a: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will r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educe processing losses, drudgery, and economic time for</a:t>
                      </a: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women involved in postharvest operations.</a:t>
                      </a:r>
                      <a:endParaRPr lang="en-GB" sz="12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471963457"/>
                  </a:ext>
                </a:extLst>
              </a:tr>
              <a:tr h="534371">
                <a:tc>
                  <a:txBody>
                    <a:bodyPr/>
                    <a:lstStyle/>
                    <a:p>
                      <a:r>
                        <a:rPr lang="en-US" sz="1200" b="1" dirty="0"/>
                        <a:t>Estimated fund requirement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200" dirty="0" smtClean="0"/>
                        <a:t>$45,000.00</a:t>
                      </a:r>
                      <a:r>
                        <a:rPr lang="en-US" sz="1200" dirty="0" smtClean="0"/>
                        <a:t>.</a:t>
                      </a:r>
                      <a:r>
                        <a:rPr lang="en-US" sz="1200" baseline="0" dirty="0" smtClean="0"/>
                        <a:t> 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0144150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31099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="" xmlns:a16="http://schemas.microsoft.com/office/drawing/2014/main" id="{D8F5806B-494D-3E4F-91E8-63E95D34FD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1293247"/>
              </p:ext>
            </p:extLst>
          </p:nvPr>
        </p:nvGraphicFramePr>
        <p:xfrm>
          <a:off x="0" y="762000"/>
          <a:ext cx="9144001" cy="74503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3600">
                  <a:extLst>
                    <a:ext uri="{9D8B030D-6E8A-4147-A177-3AD203B41FA5}">
                      <a16:colId xmlns="" xmlns:a16="http://schemas.microsoft.com/office/drawing/2014/main" val="646009280"/>
                    </a:ext>
                  </a:extLst>
                </a:gridCol>
                <a:gridCol w="401412">
                  <a:extLst>
                    <a:ext uri="{9D8B030D-6E8A-4147-A177-3AD203B41FA5}">
                      <a16:colId xmlns="" xmlns:a16="http://schemas.microsoft.com/office/drawing/2014/main" val="1650091306"/>
                    </a:ext>
                  </a:extLst>
                </a:gridCol>
                <a:gridCol w="3141208">
                  <a:extLst>
                    <a:ext uri="{9D8B030D-6E8A-4147-A177-3AD203B41FA5}">
                      <a16:colId xmlns="" xmlns:a16="http://schemas.microsoft.com/office/drawing/2014/main" val="100015059"/>
                    </a:ext>
                  </a:extLst>
                </a:gridCol>
                <a:gridCol w="2217319">
                  <a:extLst>
                    <a:ext uri="{9D8B030D-6E8A-4147-A177-3AD203B41FA5}">
                      <a16:colId xmlns="" xmlns:a16="http://schemas.microsoft.com/office/drawing/2014/main" val="456250825"/>
                    </a:ext>
                  </a:extLst>
                </a:gridCol>
                <a:gridCol w="1250462">
                  <a:extLst>
                    <a:ext uri="{9D8B030D-6E8A-4147-A177-3AD203B41FA5}">
                      <a16:colId xmlns="" xmlns:a16="http://schemas.microsoft.com/office/drawing/2014/main" val="1587143714"/>
                    </a:ext>
                  </a:extLst>
                </a:gridCol>
              </a:tblGrid>
              <a:tr h="347492">
                <a:tc gridSpan="2">
                  <a:txBody>
                    <a:bodyPr/>
                    <a:lstStyle/>
                    <a:p>
                      <a:r>
                        <a:rPr lang="en-US" sz="1200" dirty="0"/>
                        <a:t>Outcome </a:t>
                      </a:r>
                      <a:r>
                        <a:rPr lang="en-US" sz="1200" dirty="0" smtClean="0"/>
                        <a:t>no.</a:t>
                      </a:r>
                      <a:r>
                        <a:rPr lang="en-US" sz="1200" baseline="0" dirty="0" smtClean="0"/>
                        <a:t> 2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Output no</a:t>
                      </a:r>
                      <a:r>
                        <a:rPr lang="en-US" sz="1200" dirty="0" smtClean="0"/>
                        <a:t>.</a:t>
                      </a:r>
                      <a:r>
                        <a:rPr lang="en-US" sz="1200" baseline="0" dirty="0" smtClean="0"/>
                        <a:t> 2.2</a:t>
                      </a:r>
                      <a:endParaRPr lang="en-US" sz="12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200" dirty="0"/>
                        <a:t>Activity </a:t>
                      </a:r>
                      <a:r>
                        <a:rPr lang="en-US" sz="1200" dirty="0" smtClean="0"/>
                        <a:t>no.</a:t>
                      </a:r>
                      <a:r>
                        <a:rPr lang="en-US" sz="1200" baseline="0" dirty="0" smtClean="0"/>
                        <a:t> 2.2.2</a:t>
                      </a:r>
                      <a:r>
                        <a:rPr lang="en-US" sz="1200" dirty="0" smtClean="0"/>
                        <a:t> 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505229905"/>
                  </a:ext>
                </a:extLst>
              </a:tr>
              <a:tr h="347492">
                <a:tc>
                  <a:txBody>
                    <a:bodyPr/>
                    <a:lstStyle/>
                    <a:p>
                      <a:r>
                        <a:rPr lang="en-US" sz="1200" b="0" dirty="0"/>
                        <a:t>Sub-activity title 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lang="en-GB" sz="12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r>
                        <a:rPr lang="en-GB" sz="12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Evaluate the operational and economic efficiencies </a:t>
                      </a:r>
                      <a:r>
                        <a:rPr lang="en-GB" sz="12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of </a:t>
                      </a:r>
                      <a:r>
                        <a:rPr lang="en-GB" sz="12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different </a:t>
                      </a:r>
                      <a:r>
                        <a:rPr lang="en-GB" sz="12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maize </a:t>
                      </a:r>
                      <a:r>
                        <a:rPr lang="en-GB" sz="1200" b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shellers</a:t>
                      </a:r>
                      <a:r>
                        <a:rPr lang="en-GB" sz="12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for use</a:t>
                      </a:r>
                      <a:r>
                        <a:rPr lang="en-GB" sz="12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of </a:t>
                      </a:r>
                      <a:r>
                        <a:rPr lang="en-GB" sz="12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smallholders </a:t>
                      </a:r>
                    </a:p>
                    <a:p>
                      <a:pPr marL="228600" marR="0" lvl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endParaRPr lang="en-US" sz="1200" b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28600" marR="0" lvl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endParaRPr lang="en-GB" sz="12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10160256"/>
                  </a:ext>
                </a:extLst>
              </a:tr>
              <a:tr h="509032">
                <a:tc>
                  <a:txBody>
                    <a:bodyPr/>
                    <a:lstStyle/>
                    <a:p>
                      <a:r>
                        <a:rPr lang="en-US" sz="1200" b="1" dirty="0"/>
                        <a:t>Location/sites </a:t>
                      </a:r>
                    </a:p>
                    <a:p>
                      <a:r>
                        <a:rPr lang="en-US" sz="1200" b="1" dirty="0"/>
                        <a:t>for sub-activity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Northern</a:t>
                      </a:r>
                      <a:r>
                        <a:rPr lang="en-US" sz="1200" baseline="0" dirty="0" smtClean="0"/>
                        <a:t> Region, Upper East Region and Upper West Region</a:t>
                      </a:r>
                      <a:endParaRPr lang="en-US" sz="120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712296291"/>
                  </a:ext>
                </a:extLst>
              </a:tr>
              <a:tr h="712646">
                <a:tc>
                  <a:txBody>
                    <a:bodyPr/>
                    <a:lstStyle/>
                    <a:p>
                      <a:r>
                        <a:rPr lang="en-US" sz="1200" b="1" dirty="0"/>
                        <a:t>Implementation timeframe (start/end date)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 smtClean="0"/>
                        <a:t>June 2018 </a:t>
                      </a:r>
                      <a:r>
                        <a:rPr lang="en-US" sz="1200" baseline="0" dirty="0" smtClean="0"/>
                        <a:t>to September 2019</a:t>
                      </a:r>
                      <a:endParaRPr lang="en-US" sz="120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32465395"/>
                  </a:ext>
                </a:extLst>
              </a:tr>
              <a:tr h="1323483">
                <a:tc>
                  <a:txBody>
                    <a:bodyPr/>
                    <a:lstStyle/>
                    <a:p>
                      <a:r>
                        <a:rPr lang="en-US" sz="1200" b="1" dirty="0"/>
                        <a:t>Deliverables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Publish results of research</a:t>
                      </a: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outcome  by 2020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300 farmers trained on the use of mechanized maize </a:t>
                      </a:r>
                      <a:r>
                        <a:rPr lang="en-US" sz="12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shellers</a:t>
                      </a: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Growers are linked to implement importers or local artisans to supply </a:t>
                      </a:r>
                      <a:r>
                        <a:rPr lang="en-US" sz="12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shellers</a:t>
                      </a: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to communities</a:t>
                      </a:r>
                      <a:endParaRPr lang="en-US" sz="1200" kern="1200" baseline="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dirty="0"/>
                        <a:t>_ _ _</a:t>
                      </a:r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dirty="0"/>
                        <a:t>_ _ _</a:t>
                      </a:r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dirty="0"/>
                        <a:t>_ _ _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087860269"/>
                  </a:ext>
                </a:extLst>
              </a:tr>
              <a:tr h="666323">
                <a:tc>
                  <a:txBody>
                    <a:bodyPr/>
                    <a:lstStyle/>
                    <a:p>
                      <a:r>
                        <a:rPr lang="en-US" sz="1200" b="1" dirty="0"/>
                        <a:t>S.I. domain and indicators for which data was collected – indicate metric and scale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 smtClean="0"/>
                        <a:t>Human</a:t>
                      </a:r>
                      <a:r>
                        <a:rPr lang="en-US" sz="1200" baseline="0" dirty="0" smtClean="0"/>
                        <a:t> condition domain</a:t>
                      </a:r>
                      <a:endParaRPr lang="en-US" sz="1200" dirty="0"/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en-US" sz="1200" dirty="0" smtClean="0"/>
                        <a:t>1.1 Food</a:t>
                      </a:r>
                      <a:r>
                        <a:rPr lang="en-US" sz="1200" baseline="0" dirty="0" smtClean="0"/>
                        <a:t>  Security Indicator</a:t>
                      </a:r>
                      <a:endParaRPr lang="en-US" sz="1200" dirty="0"/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en-US" sz="1200" dirty="0" smtClean="0"/>
                        <a:t>-Food</a:t>
                      </a:r>
                      <a:r>
                        <a:rPr lang="en-US" sz="1200" baseline="0" dirty="0" smtClean="0"/>
                        <a:t> availability (farm)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en-US" sz="1200" baseline="0" dirty="0" smtClean="0"/>
                        <a:t>-Food availability (household)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dirty="0"/>
                        <a:t>_ _ _</a:t>
                      </a:r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dirty="0"/>
                        <a:t>_ _ _</a:t>
                      </a:r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dirty="0"/>
                        <a:t>_ _ _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109533273"/>
                  </a:ext>
                </a:extLst>
              </a:tr>
              <a:tr h="712646">
                <a:tc>
                  <a:txBody>
                    <a:bodyPr/>
                    <a:lstStyle/>
                    <a:p>
                      <a:r>
                        <a:rPr lang="en-US" sz="1200" b="1" dirty="0"/>
                        <a:t>Research team and responsibilities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 err="1" smtClean="0"/>
                        <a:t>Issah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baseline="0" dirty="0" err="1" smtClean="0"/>
                        <a:t>Sugri</a:t>
                      </a:r>
                      <a:endParaRPr lang="en-US" sz="1200" dirty="0" smtClean="0"/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 err="1" smtClean="0"/>
                        <a:t>Mutari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baseline="0" dirty="0" err="1" smtClean="0"/>
                        <a:t>Abubakari</a:t>
                      </a:r>
                      <a:endParaRPr lang="en-US" sz="1200" baseline="0" dirty="0" smtClean="0"/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baseline="0" dirty="0" err="1" smtClean="0"/>
                        <a:t>Kotu</a:t>
                      </a:r>
                      <a:r>
                        <a:rPr lang="en-US" sz="1200" baseline="0" dirty="0" smtClean="0"/>
                        <a:t> Bekele</a:t>
                      </a:r>
                      <a:endParaRPr lang="en-US" sz="1200" dirty="0" smtClean="0"/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 smtClean="0"/>
                        <a:t>Abdul-Rahman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baseline="0" dirty="0" err="1" smtClean="0"/>
                        <a:t>Nurideen</a:t>
                      </a:r>
                      <a:endParaRPr lang="en-US" sz="1200" baseline="0" dirty="0" smtClean="0"/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baseline="0" dirty="0" err="1" smtClean="0"/>
                        <a:t>Shaibu</a:t>
                      </a:r>
                      <a:r>
                        <a:rPr lang="en-US" sz="1200" baseline="0" dirty="0" smtClean="0"/>
                        <a:t> Melon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dirty="0"/>
                        <a:t>_ _ _</a:t>
                      </a:r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dirty="0"/>
                        <a:t>_ _ _</a:t>
                      </a:r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dirty="0"/>
                        <a:t>_ _ _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252771777"/>
                  </a:ext>
                </a:extLst>
              </a:tr>
              <a:tr h="942515">
                <a:tc>
                  <a:txBody>
                    <a:bodyPr/>
                    <a:lstStyle/>
                    <a:p>
                      <a:r>
                        <a:rPr lang="en-US" sz="1200" b="1" dirty="0"/>
                        <a:t>Farming systems research perspective (how this work links with others)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Post-harvest loss</a:t>
                      </a: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reduction 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through appropriate  handling and storage practices</a:t>
                      </a: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can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lead to a significant improvements in smallholder farmers’ food, income and nutrition security. Effective storage has effects on household food stability, prices, and conserve</a:t>
                      </a: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the environment by reducing food waste. Beneficiary households will obtain higher income from their farm produce due to prolonged storage and improved quality of grain. The use of mechanized </a:t>
                      </a:r>
                      <a:r>
                        <a:rPr lang="en-US" sz="12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shellers</a:t>
                      </a: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will r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educe processing losses, drudgery, and economic time for</a:t>
                      </a: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women involved in postharvest operations.</a:t>
                      </a:r>
                      <a:endParaRPr lang="en-GB" sz="12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471963457"/>
                  </a:ext>
                </a:extLst>
              </a:tr>
              <a:tr h="534371">
                <a:tc>
                  <a:txBody>
                    <a:bodyPr/>
                    <a:lstStyle/>
                    <a:p>
                      <a:r>
                        <a:rPr lang="en-US" sz="1200" b="1" dirty="0"/>
                        <a:t>Estimated fund requirement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200" dirty="0" smtClean="0"/>
                        <a:t>$45,000.00</a:t>
                      </a:r>
                      <a:r>
                        <a:rPr lang="en-US" sz="1200" dirty="0" smtClean="0"/>
                        <a:t>.</a:t>
                      </a:r>
                      <a:r>
                        <a:rPr lang="en-US" sz="1200" baseline="0" dirty="0" smtClean="0"/>
                        <a:t> 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0144150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0211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75891" y="1905000"/>
            <a:ext cx="76200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rgbClr val="156834"/>
                </a:solidFill>
                <a:latin typeface="Gill Sans" pitchFamily="34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585019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 RISING presentation_templat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5" id="{B7572A97-F6F0-D241-99AD-81B164C75392}" vid="{B71C4711-9970-464C-BE92-AF95AC7E76C3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5" id="{B7572A97-F6F0-D241-99AD-81B164C75392}" vid="{35B6F308-29BA-1E43-A35F-D76411067678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151CC3285AB44A726E4FF20DF659B" ma:contentTypeVersion="2" ma:contentTypeDescription="Create a new document." ma:contentTypeScope="" ma:versionID="fca73bb26319a383f0ca6a4bffdc501e">
  <xsd:schema xmlns:xsd="http://www.w3.org/2001/XMLSchema" xmlns:xs="http://www.w3.org/2001/XMLSchema" xmlns:p="http://schemas.microsoft.com/office/2006/metadata/properties" xmlns:ns2="9f5e9607-a28b-487e-b093-da60e75ee109" targetNamespace="http://schemas.microsoft.com/office/2006/metadata/properties" ma:root="true" ma:fieldsID="eff026812a92945e04c02a7a0b9b476f" ns2:_="">
    <xsd:import namespace="9f5e9607-a28b-487e-b093-da60e75ee10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F0FE609-6AC4-4983-BBB6-959006EDF3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5e9607-a28b-487e-b093-da60e75ee1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5851436-67EF-41C7-86D1-3904960B830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3E26CE0-AB66-4F91-BD00-58CA3546E3E5}">
  <ds:schemaRefs>
    <ds:schemaRef ds:uri="http://schemas.microsoft.com/office/2006/metadata/properties"/>
    <ds:schemaRef ds:uri="http://schemas.microsoft.com/office/2006/documentManagement/types"/>
    <ds:schemaRef ds:uri="9f5e9607-a28b-487e-b093-da60e75ee109"/>
    <ds:schemaRef ds:uri="http://schemas.openxmlformats.org/package/2006/metadata/core-properties"/>
    <ds:schemaRef ds:uri="http://purl.org/dc/terms/"/>
    <ds:schemaRef ds:uri="http://www.w3.org/XML/1998/namespace"/>
    <ds:schemaRef ds:uri="http://schemas.microsoft.com/office/infopath/2007/PartnerControls"/>
    <ds:schemaRef ds:uri="http://purl.org/dc/dcmitype/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Africa RISING presentation_template</Template>
  <TotalTime>383</TotalTime>
  <Words>574</Words>
  <Application>Microsoft Office PowerPoint</Application>
  <PresentationFormat>On-screen Show (4:3)</PresentationFormat>
  <Paragraphs>81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Gill Sans</vt:lpstr>
      <vt:lpstr>Wingdings</vt:lpstr>
      <vt:lpstr>Africa RISING presentation_template</vt:lpstr>
      <vt:lpstr>1_Custom Design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Jonathan Odhong', IITA</dc:creator>
  <cp:lastModifiedBy>HP</cp:lastModifiedBy>
  <cp:revision>25</cp:revision>
  <cp:lastPrinted>2011-10-06T11:45:23Z</cp:lastPrinted>
  <dcterms:created xsi:type="dcterms:W3CDTF">2018-05-19T10:21:56Z</dcterms:created>
  <dcterms:modified xsi:type="dcterms:W3CDTF">2018-06-07T06:07:52Z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0x010100289151CC3285AB44A726E4FF20DF659B</vt:lpwstr>
  </property>
</Properties>
</file>